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31.png" ContentType="image/png"/>
  <Override PartName="/ppt/media/image4.png" ContentType="image/png"/>
  <Override PartName="/ppt/media/image10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media/image9.png" ContentType="image/png"/>
  <Override PartName="/ppt/media/image36.png" ContentType="image/png"/>
  <Override PartName="/ppt/media/image11.png" ContentType="image/png"/>
  <Override PartName="/ppt/media/image33.png" ContentType="image/png"/>
  <Override PartName="/ppt/media/image13.wmf" ContentType="image/x-wmf"/>
  <Override PartName="/ppt/media/image40.jpeg" ContentType="image/jpeg"/>
  <Override PartName="/ppt/media/image14.jpeg" ContentType="image/jpeg"/>
  <Override PartName="/ppt/media/image24.png" ContentType="image/png"/>
  <Override PartName="/ppt/media/image15.jpeg" ContentType="image/jpeg"/>
  <Override PartName="/ppt/media/image34.png" ContentType="image/png"/>
  <Override PartName="/ppt/media/image16.jpeg" ContentType="image/jpeg"/>
  <Override PartName="/ppt/media/image22.png" ContentType="image/png"/>
  <Override PartName="/ppt/media/image17.jpeg" ContentType="image/jpeg"/>
  <Override PartName="/ppt/media/image32.png" ContentType="image/png"/>
  <Override PartName="/ppt/media/image39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3.jpeg" ContentType="image/jpeg"/>
  <Override PartName="/ppt/media/image37.png" ContentType="image/png"/>
  <Override PartName="/ppt/media/image25.png" ContentType="image/png"/>
  <Override PartName="/ppt/media/image26.wmf" ContentType="image/x-wmf"/>
  <Override PartName="/ppt/media/image27.wmf" ContentType="image/x-wmf"/>
  <Override PartName="/ppt/media/image28.wmf" ContentType="image/x-wmf"/>
  <Override PartName="/ppt/media/image29.wmf" ContentType="image/x-wmf"/>
  <Override PartName="/ppt/media/image30.png" ContentType="image/png"/>
  <Override PartName="/ppt/media/image35.png" ContentType="image/png"/>
  <Override PartName="/ppt/media/image38.wmf" ContentType="image/x-wm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A dia áthelyezéséhez kattintson ide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A jegyzetformátum szerkesztéséhez kattintson ide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&lt;élőfej&gt;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&lt;dátum/idő&gt;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C333A70-25CE-403E-8923-CCCAC0799A58}" type="slidenum"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9CD41B7-6DE5-497D-8229-076519DF2A02}" type="slidenum">
              <a:rPr b="0" lang="hu-HU" sz="1200" spc="-1" strike="noStrike">
                <a:solidFill>
                  <a:srgbClr val="000000"/>
                </a:solidFill>
                <a:latin typeface="Times New Roman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EBEF1EB-9501-4D88-9CCE-0844277EAC8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D26238D-D289-4BCA-882C-6E7ED192FD4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25A3E7-A479-4321-818B-770543FD466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0667B84-9CCA-4B99-B93F-52FCE48EEDB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9DBD20-9BDA-46F6-A8D4-C1DB432C8D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06436D4-3F73-4884-B742-0DEB5EA5900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D4899F5-2880-4A6D-A6AA-95114D1CB0A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376976C-DFFE-4F8B-9B4A-6CDAFB7978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6A3229B-4B30-4030-A6F1-3F433443EF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774D9E7-32DB-4087-A7CB-05989D29642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8DF1490-C75A-4CB3-89E3-D7C71FB66CD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362EB4-7847-4A6A-BFB9-AE8BADBF6BA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B71CD9C-C3A7-4843-980B-7036DCD52B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3CC27DD-FCAF-407B-A0EC-F8F6DA412D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591A108-276F-43CA-A617-337E31FFAF6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0C7A6C2-D4F2-4E70-99D9-0DB37212FC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115FCAD-39E2-4C8D-B7AB-A7C6C6095C6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2E8653-8CBA-430E-B53F-8D65E8F2BA8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77F34F0-51B9-41E6-B694-CDCA6170044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0B57757-22B1-4912-A595-AB8694C967A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527BD33-619E-44C5-BB4A-F45C97061D7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BD680DA-A999-49DC-954B-0510E5468BA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60673FA-9683-454B-82A9-1294077DDB6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A398977-C016-4450-917E-7D9D5C9588D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1" name="Kép 5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00280" y="3967920"/>
            <a:ext cx="10591560" cy="1507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en-US" sz="5500" spc="-1" strike="noStrike">
                <a:solidFill>
                  <a:srgbClr val="ffffff"/>
                </a:solidFill>
                <a:latin typeface="Calibri"/>
              </a:rPr>
              <a:t>CLICK TO EDIT MASTER TITLE STYLE</a:t>
            </a:r>
            <a:endParaRPr b="0" lang="hu-HU" sz="5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41" name="Kép 2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body"/>
          </p:nvPr>
        </p:nvSpPr>
        <p:spPr>
          <a:xfrm>
            <a:off x="615960" y="1980360"/>
            <a:ext cx="10982160" cy="4425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2660040" y="542880"/>
            <a:ext cx="8889480" cy="87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dt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&lt;dátum/idő&gt;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sldNum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70A8321B-3793-4C29-9EF1-6AA8FA1AFAF0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615960" y="1980360"/>
            <a:ext cx="10982160" cy="4425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Edit Master text styles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title"/>
          </p:nvPr>
        </p:nvSpPr>
        <p:spPr>
          <a:xfrm>
            <a:off x="2660040" y="542880"/>
            <a:ext cx="8889480" cy="874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i="1" lang="en-US" sz="4400" spc="-1" strike="noStrike">
                <a:solidFill>
                  <a:srgbClr val="ffffff"/>
                </a:solidFill>
                <a:latin typeface="Calibri Light"/>
              </a:rPr>
              <a:t>Click to edit Master title style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62" name="Rectangle 6"/>
          <p:cNvSpPr/>
          <p:nvPr/>
        </p:nvSpPr>
        <p:spPr>
          <a:xfrm>
            <a:off x="2520" y="6400800"/>
            <a:ext cx="1218924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Rectangle 7"/>
          <p:cNvSpPr/>
          <p:nvPr/>
        </p:nvSpPr>
        <p:spPr>
          <a:xfrm>
            <a:off x="0" y="6334200"/>
            <a:ext cx="12189240" cy="6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800" bIns="19800" anchor="t">
            <a:noAutofit/>
          </a:bodyPr>
          <a:p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4" name="Straight Connector 8"/>
          <p:cNvCxnSpPr/>
          <p:nvPr/>
        </p:nvCxnSpPr>
        <p:spPr>
          <a:xfrm>
            <a:off x="1206360" y="4343400"/>
            <a:ext cx="9875880" cy="360"/>
          </a:xfrm>
          <a:prstGeom prst="straightConnector1">
            <a:avLst/>
          </a:prstGeom>
          <a:ln>
            <a:solidFill>
              <a:srgbClr val="000000">
                <a:lumMod val="50000"/>
                <a:lumOff val="50000"/>
              </a:srgbClr>
            </a:solidFill>
          </a:ln>
        </p:spPr>
      </p:cxnSp>
      <p:pic>
        <p:nvPicPr>
          <p:cNvPr id="165" name="Kép 14" descr=""/>
          <p:cNvPicPr/>
          <p:nvPr/>
        </p:nvPicPr>
        <p:blipFill>
          <a:blip r:embed="rId3"/>
          <a:stretch/>
        </p:blipFill>
        <p:spPr>
          <a:xfrm>
            <a:off x="599400" y="5915160"/>
            <a:ext cx="10992600" cy="1127520"/>
          </a:xfrm>
          <a:prstGeom prst="rect">
            <a:avLst/>
          </a:prstGeom>
          <a:ln w="0"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097280" y="758880"/>
            <a:ext cx="10058040" cy="3565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85000"/>
              </a:lnSpc>
              <a:buNone/>
            </a:pPr>
            <a:r>
              <a:rPr b="0" lang="hu-HU" sz="8000" spc="-1" strike="noStrike">
                <a:solidFill>
                  <a:srgbClr val="262626"/>
                </a:solidFill>
                <a:latin typeface="Calibri Light"/>
              </a:rPr>
              <a:t>Mintacím szerkesztése</a:t>
            </a:r>
            <a:endParaRPr b="0" lang="hu-HU" sz="8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1097280" y="4453200"/>
            <a:ext cx="10058040" cy="1142640"/>
          </a:xfrm>
          <a:prstGeom prst="rect">
            <a:avLst/>
          </a:prstGeom>
          <a:noFill/>
          <a:ln w="0">
            <a:noFill/>
          </a:ln>
        </p:spPr>
        <p:txBody>
          <a:bodyPr tIns="45000" bIns="45000"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400" spc="199" strike="noStrike" cap="all">
                <a:solidFill>
                  <a:srgbClr val="007f3e"/>
                </a:solidFill>
                <a:latin typeface="Calibri Light"/>
              </a:rPr>
              <a:t>Mintaszöveg szerkesztése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dt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&lt;dátum/idő&gt;</a:t>
            </a:r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ftr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ctr">
              <a:buNone/>
              <a:defRPr b="0" lang="hu-H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hu-HU" sz="1400" spc="-1" strike="noStrike">
                <a:solidFill>
                  <a:srgbClr val="000000"/>
                </a:solidFill>
                <a:latin typeface="Times New Roman"/>
              </a:rPr>
              <a:t>&lt;élőláb&gt;</a:t>
            </a:r>
            <a:endParaRPr b="0" lang="hu-H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EE1E555C-4AEF-43C0-86F7-E4854BC882E1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08" name="Kép 9" descr=""/>
          <p:cNvPicPr/>
          <p:nvPr/>
        </p:nvPicPr>
        <p:blipFill>
          <a:blip r:embed="rId3"/>
          <a:stretch/>
        </p:blipFill>
        <p:spPr>
          <a:xfrm>
            <a:off x="600120" y="5915160"/>
            <a:ext cx="10991520" cy="1127520"/>
          </a:xfrm>
          <a:prstGeom prst="rect">
            <a:avLst/>
          </a:prstGeom>
          <a:ln w="0"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95920"/>
            <a:ext cx="10972440" cy="1121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>
              <a:buNone/>
            </a:pPr>
            <a:r>
              <a:rPr b="0" lang="hu-HU" sz="427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427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66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66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Kép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87" name="Kép 3" descr="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Címszöveg formátumának szerkesztése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6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wmf"/><Relationship Id="rId3" Type="http://schemas.openxmlformats.org/officeDocument/2006/relationships/slideLayout" Target="../slideLayouts/slideLayout7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6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slideLayout" Target="../slideLayouts/slideLayout6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8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wmf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0" y="3429000"/>
            <a:ext cx="12191760" cy="1224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2000" spc="-1" strike="noStrike">
                <a:solidFill>
                  <a:srgbClr val="0d0d0d"/>
                </a:solidFill>
                <a:latin typeface="Times New Roman"/>
              </a:rPr>
              <a:t>A 33 éves Bükki Karsztvízszint Észlelő Rendszer (BKÉR) mért adatai és kutatási eredményei </a:t>
            </a:r>
            <a:br>
              <a:rPr sz="2000"/>
            </a:br>
            <a:r>
              <a:rPr b="1" lang="hu-HU" sz="2000" spc="-1" strike="noStrike">
                <a:solidFill>
                  <a:srgbClr val="0d0d0d"/>
                </a:solidFill>
                <a:latin typeface="Times New Roman"/>
              </a:rPr>
              <a:t>a hideg karsztvízű Bükkben és Bükk-térségi termálkarszton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Szövegdoboz 3"/>
          <p:cNvSpPr/>
          <p:nvPr/>
        </p:nvSpPr>
        <p:spPr>
          <a:xfrm>
            <a:off x="0" y="4618800"/>
            <a:ext cx="12278160" cy="12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ts val="1500"/>
              </a:lnSpc>
            </a:pPr>
            <a:r>
              <a:rPr b="1" i="1" lang="hu-HU" sz="2000" spc="-1" strike="noStrike">
                <a:solidFill>
                  <a:srgbClr val="0d0d0d"/>
                </a:solidFill>
                <a:latin typeface="Times New Roman"/>
              </a:rPr>
              <a:t> </a:t>
            </a:r>
            <a:r>
              <a:rPr b="1" i="1" lang="hu-HU" sz="2000" spc="-1" strike="noStrike">
                <a:solidFill>
                  <a:srgbClr val="0d0d0d"/>
                </a:solidFill>
                <a:latin typeface="Times New Roman"/>
              </a:rPr>
              <a:t>Dr. Lénárt László c. egy. tan., okl. geol. mérn., környezetvéd. szakm</a:t>
            </a:r>
            <a:r>
              <a:rPr b="1" i="1" lang="hu-HU" sz="2000" spc="-1" strike="noStrike">
                <a:solidFill>
                  <a:srgbClr val="0d0d0d"/>
                </a:solidFill>
                <a:latin typeface="Calibri"/>
              </a:rPr>
              <a:t>.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500"/>
              </a:lnSpc>
            </a:pP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1600" spc="-1" strike="noStrike">
                <a:solidFill>
                  <a:srgbClr val="000000"/>
                </a:solidFill>
                <a:latin typeface="Tahoma"/>
                <a:ea typeface="Tahoma"/>
              </a:rPr>
              <a:t>Tudományos előadóülés a Bükk-vidék Geopark geológiájáról, földtudományi értékeiről az UNESCO Globális Geoparkok Hálózatához való csatlakozás alkalmából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1600" spc="-1" strike="noStrike">
                <a:solidFill>
                  <a:srgbClr val="000000"/>
                </a:solidFill>
                <a:latin typeface="Tahoma"/>
                <a:ea typeface="Tahoma"/>
              </a:rPr>
              <a:t>Szeleta Park Látogatóközpont, 2024. május 6.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6" descr="Sajatmeresem"/>
          <p:cNvPicPr/>
          <p:nvPr/>
        </p:nvPicPr>
        <p:blipFill>
          <a:blip r:embed="rId1"/>
          <a:stretch/>
        </p:blipFill>
        <p:spPr>
          <a:xfrm>
            <a:off x="9844560" y="7920"/>
            <a:ext cx="2244240" cy="3477600"/>
          </a:xfrm>
          <a:prstGeom prst="rect">
            <a:avLst/>
          </a:prstGeom>
          <a:ln w="0">
            <a:noFill/>
          </a:ln>
        </p:spPr>
      </p:pic>
      <p:pic>
        <p:nvPicPr>
          <p:cNvPr id="335" name="Kép 5" descr=""/>
          <p:cNvPicPr/>
          <p:nvPr/>
        </p:nvPicPr>
        <p:blipFill>
          <a:blip r:embed="rId2"/>
          <a:srcRect l="12523" t="7834" r="12127" b="251"/>
          <a:stretch/>
        </p:blipFill>
        <p:spPr>
          <a:xfrm>
            <a:off x="0" y="0"/>
            <a:ext cx="4042080" cy="3287160"/>
          </a:xfrm>
          <a:prstGeom prst="rect">
            <a:avLst/>
          </a:prstGeom>
          <a:ln w="0">
            <a:noFill/>
          </a:ln>
        </p:spPr>
      </p:pic>
      <p:sp>
        <p:nvSpPr>
          <p:cNvPr id="336" name="Szövegdoboz 7"/>
          <p:cNvSpPr/>
          <p:nvPr/>
        </p:nvSpPr>
        <p:spPr>
          <a:xfrm>
            <a:off x="8149320" y="684360"/>
            <a:ext cx="1525680" cy="20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1600" spc="-1" strike="noStrike">
                <a:solidFill>
                  <a:srgbClr val="000000"/>
                </a:solidFill>
                <a:latin typeface="Calibri"/>
              </a:rPr>
              <a:t>Víztudományi és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1600" spc="-1" strike="noStrike">
                <a:solidFill>
                  <a:srgbClr val="000000"/>
                </a:solidFill>
                <a:latin typeface="Calibri"/>
              </a:rPr>
              <a:t>Vízbiztonsági Nemzeti Laboratórium, </a:t>
            </a: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Miskolci Egyetem, Miskolc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zövegdoboz 5"/>
          <p:cNvSpPr/>
          <p:nvPr/>
        </p:nvSpPr>
        <p:spPr>
          <a:xfrm>
            <a:off x="-18360" y="2261880"/>
            <a:ext cx="2527920" cy="438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A jávorkúti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(adathiány esetén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bánkúti)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csapadékmérő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állomás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hidrológiai évi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b0f0"/>
                </a:solidFill>
                <a:latin typeface="Calibri"/>
              </a:rPr>
              <a:t>KAPOTT</a:t>
            </a: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 értékei,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a BKÉR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mérési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időszakának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feltüntetésével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Tartalom helye 4" descr=""/>
          <p:cNvPicPr/>
          <p:nvPr/>
        </p:nvPicPr>
        <p:blipFill>
          <a:blip r:embed="rId1"/>
          <a:stretch/>
        </p:blipFill>
        <p:spPr>
          <a:xfrm>
            <a:off x="2532960" y="263520"/>
            <a:ext cx="9659880" cy="633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Tartalom helye 7" descr=""/>
          <p:cNvPicPr/>
          <p:nvPr/>
        </p:nvPicPr>
        <p:blipFill>
          <a:blip r:embed="rId1"/>
          <a:srcRect l="0" t="0" r="3292" b="0"/>
          <a:stretch/>
        </p:blipFill>
        <p:spPr>
          <a:xfrm>
            <a:off x="2072520" y="0"/>
            <a:ext cx="101192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Tartalom helye 3" descr=""/>
          <p:cNvPicPr/>
          <p:nvPr/>
        </p:nvPicPr>
        <p:blipFill>
          <a:blip r:embed="rId1"/>
          <a:stretch/>
        </p:blipFill>
        <p:spPr>
          <a:xfrm>
            <a:off x="5824440" y="0"/>
            <a:ext cx="6447960" cy="4124520"/>
          </a:xfrm>
          <a:prstGeom prst="rect">
            <a:avLst/>
          </a:prstGeom>
          <a:ln w="0">
            <a:noFill/>
          </a:ln>
        </p:spPr>
      </p:pic>
      <p:pic>
        <p:nvPicPr>
          <p:cNvPr id="381" name="Kép 1" descr=""/>
          <p:cNvPicPr/>
          <p:nvPr/>
        </p:nvPicPr>
        <p:blipFill>
          <a:blip r:embed="rId2"/>
          <a:stretch/>
        </p:blipFill>
        <p:spPr>
          <a:xfrm>
            <a:off x="0" y="2910600"/>
            <a:ext cx="6022800" cy="394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Tartalom helye 3" descr=""/>
          <p:cNvPicPr/>
          <p:nvPr/>
        </p:nvPicPr>
        <p:blipFill>
          <a:blip r:embed="rId1"/>
          <a:stretch/>
        </p:blipFill>
        <p:spPr>
          <a:xfrm>
            <a:off x="2036880" y="385560"/>
            <a:ext cx="9929520" cy="623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ldNum" idx="1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EEE30756-4F8C-4B4C-B1A4-5F9BAD4DD9F3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4" name="Kép 3" descr="A képen szöveg, képernyőkép, diagram, térkép látható&#10;&#10;Automatikusan generált leírás"/>
          <p:cNvPicPr/>
          <p:nvPr/>
        </p:nvPicPr>
        <p:blipFill>
          <a:blip r:embed="rId1"/>
          <a:srcRect l="984" t="2752" r="1567" b="2321"/>
          <a:stretch/>
        </p:blipFill>
        <p:spPr>
          <a:xfrm>
            <a:off x="2792880" y="564840"/>
            <a:ext cx="9007200" cy="6203520"/>
          </a:xfrm>
          <a:prstGeom prst="rect">
            <a:avLst/>
          </a:prstGeom>
          <a:ln w="0">
            <a:noFill/>
          </a:ln>
        </p:spPr>
      </p:pic>
      <p:sp>
        <p:nvSpPr>
          <p:cNvPr id="385" name="Szövegdoboz 4"/>
          <p:cNvSpPr/>
          <p:nvPr/>
        </p:nvSpPr>
        <p:spPr>
          <a:xfrm>
            <a:off x="542880" y="2206440"/>
            <a:ext cx="2023560" cy="350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A 30 °C-os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izoterma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felszín alatti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mélysége a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Bükkben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és a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Bükk-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térségben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Szövegdoboz 5"/>
          <p:cNvSpPr/>
          <p:nvPr/>
        </p:nvSpPr>
        <p:spPr>
          <a:xfrm>
            <a:off x="4582800" y="4033080"/>
            <a:ext cx="840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EGER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Szövegdoboz 6"/>
          <p:cNvSpPr/>
          <p:nvPr/>
        </p:nvSpPr>
        <p:spPr>
          <a:xfrm>
            <a:off x="7859160" y="874800"/>
            <a:ext cx="1319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MISKOLC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Tartalom helye 5" descr=""/>
          <p:cNvPicPr/>
          <p:nvPr/>
        </p:nvPicPr>
        <p:blipFill>
          <a:blip r:embed="rId1"/>
          <a:stretch/>
        </p:blipFill>
        <p:spPr>
          <a:xfrm>
            <a:off x="2245680" y="0"/>
            <a:ext cx="9946080" cy="685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sldNum" idx="1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21BF5CCE-2F54-408F-8DBB-1D61870E71A0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0" name="Téglalap 4"/>
          <p:cNvSpPr/>
          <p:nvPr/>
        </p:nvSpPr>
        <p:spPr>
          <a:xfrm>
            <a:off x="2261880" y="618480"/>
            <a:ext cx="94903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4400" spc="-1" strike="noStrike">
                <a:solidFill>
                  <a:srgbClr val="ffff00"/>
                </a:solidFill>
                <a:latin typeface="Calibri"/>
              </a:rPr>
              <a:t>6. A mérések időtartama/hossza</a:t>
            </a:r>
            <a:endParaRPr b="0" lang="hu-H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églalap 2"/>
          <p:cNvSpPr/>
          <p:nvPr/>
        </p:nvSpPr>
        <p:spPr>
          <a:xfrm>
            <a:off x="231120" y="2644200"/>
            <a:ext cx="11694240" cy="398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6.1. Tartós, állandó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6.2. Tartós, újraindított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6.3. Projekt időtartamát tekintve tartós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6.4. Projekt időtartamát tekintve eseti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6.5. „Expedíciós” jellegű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6.6. Próba mérések,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6.7. Szakmailag számunkra érdekes mérések a mi kölcsönadott </a:t>
            </a: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műszereinkkel, saját feldolgozások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2505600" y="461880"/>
            <a:ext cx="9143640" cy="2078640"/>
          </a:xfrm>
          <a:prstGeom prst="rect">
            <a:avLst/>
          </a:prstGeom>
          <a:noFill/>
          <a:ln w="0">
            <a:noFill/>
          </a:ln>
        </p:spPr>
        <p:txBody>
          <a:bodyPr numCol="1" spcCol="0" tIns="91440" bIns="91440" anchor="t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hu-HU" sz="3600" spc="-1" strike="noStrike">
                <a:solidFill>
                  <a:srgbClr val="ffff00"/>
                </a:solidFill>
                <a:latin typeface="Calibri"/>
                <a:ea typeface="Constantia"/>
              </a:rPr>
              <a:t>7</a:t>
            </a:r>
            <a:r>
              <a:rPr b="1" lang="hu-HU" sz="3600" spc="-1" strike="noStrike">
                <a:solidFill>
                  <a:srgbClr val="ffff00"/>
                </a:solidFill>
                <a:latin typeface="Constantia"/>
                <a:ea typeface="Constantia"/>
              </a:rPr>
              <a:t>. Feldolgozási formák </a:t>
            </a:r>
            <a:r>
              <a:rPr b="1" lang="hu-HU" sz="3600" spc="-1" strike="noStrike">
                <a:solidFill>
                  <a:srgbClr val="ffff00"/>
                </a:solidFill>
                <a:latin typeface="Constantia"/>
                <a:ea typeface="Constantia"/>
              </a:rPr>
              <a:t>(kinyerés, ellenőrzés, konvertálás, felhasználás)</a:t>
            </a:r>
            <a:r>
              <a:rPr b="1" lang="hu-HU" sz="3600" spc="-1" strike="noStrike">
                <a:solidFill>
                  <a:srgbClr val="31414b"/>
                </a:solidFill>
                <a:latin typeface="Constantia"/>
                <a:ea typeface="Constantia"/>
              </a:rPr>
              <a:t>)</a:t>
            </a:r>
            <a:r>
              <a:rPr b="1" lang="hu-HU" sz="3600" spc="-1" strike="noStrike">
                <a:solidFill>
                  <a:srgbClr val="ffff00"/>
                </a:solidFill>
                <a:latin typeface="Constantia"/>
                <a:ea typeface="Constantia"/>
              </a:rPr>
              <a:t> működtetése</a:t>
            </a:r>
            <a:endParaRPr b="0" lang="hu-HU" sz="3600" spc="-1" strike="noStrike">
              <a:solidFill>
                <a:srgbClr val="000000"/>
              </a:solidFill>
              <a:latin typeface="Calibri"/>
            </a:endParaRPr>
          </a:p>
        </p:txBody>
      </p:sp>
      <p:sp useBgFill="1"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0" y="1543680"/>
            <a:ext cx="12191760" cy="5313960"/>
          </a:xfrm>
          <a:prstGeom prst="rect">
            <a:avLst/>
          </a:prstGeom>
          <a:ln w="0">
            <a:noFill/>
          </a:ln>
        </p:spPr>
        <p:txBody>
          <a:bodyPr numCol="1" spcCol="0" tIns="91440" bIns="9144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i="1" lang="hu-HU" sz="2880" spc="-1" strike="noStrike">
                <a:solidFill>
                  <a:srgbClr val="ff0000"/>
                </a:solidFill>
                <a:latin typeface="Times New Roman"/>
                <a:ea typeface="Arial"/>
              </a:rPr>
              <a:t>-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Havi </a:t>
            </a:r>
            <a:r>
              <a:rPr b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‒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 4 havi mérés</a:t>
            </a:r>
            <a:r>
              <a:rPr b="0" lang="hu-HU" sz="2880" spc="-1" strike="noStrike">
                <a:solidFill>
                  <a:srgbClr val="ff0000"/>
                </a:solidFill>
                <a:latin typeface="Times New Roman"/>
                <a:ea typeface="Arial"/>
              </a:rPr>
              <a:t>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(folyamatos adatgyűjtés, ellenőrzés, archiválás)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Konvertálás, alapfeldolgozás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- Havi jelentések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(vízműveknek, ÉM-Vízügyi Igazgatóságnak)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A 2010-es karsztárvíz óta ‒ kérésre ‒ a miskolci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katasztrófavédelemnek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- Éves jelentés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 monitoring rendszert üzemeltető vízművek számára  +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adatszolgáltatási kötelezettségeinek teljesítéséhez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a vízügyi hatóságok felé 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Két kút adatai az ÉmVizig-nek az EU Vízkeretirányelv keretében kijelölt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víztestek vízszintváltozásának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nyomon követésére 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Kutak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hatósági engedélyezési, ellenőrzési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folyamataiban vízszint- és vízhőmérséklet adatsorok biztosítása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Egyetemi oktatásban előadási és gyakorlati anyagok, diplomatervek, PhD dolgozatok, projektek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szakmai </a:t>
            </a: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publikációk </a:t>
            </a:r>
            <a:r>
              <a:rPr b="1" i="1" lang="hu-HU" sz="2880" spc="-1" strike="noStrike" u="sng">
                <a:solidFill>
                  <a:srgbClr val="ff0000"/>
                </a:solidFill>
                <a:uFillTx/>
                <a:latin typeface="Times New Roman"/>
                <a:ea typeface="Arial"/>
              </a:rPr>
              <a:t>alapanyaga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  <a:p>
            <a:pPr marL="270360"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hu-HU" sz="2880" spc="-1" strike="noStrike">
                <a:solidFill>
                  <a:srgbClr val="000000"/>
                </a:solidFill>
                <a:latin typeface="Times New Roman"/>
                <a:ea typeface="Arial"/>
              </a:rPr>
              <a:t>- Egyéb felhasználás (projektek, tervezési feladatok)</a:t>
            </a:r>
            <a:endParaRPr b="0" lang="hu-HU" sz="288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3108960" y="375480"/>
            <a:ext cx="8306280" cy="1183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4400" spc="-1" strike="noStrike">
                <a:solidFill>
                  <a:srgbClr val="ffff00"/>
                </a:solidFill>
                <a:latin typeface="Calibri Light"/>
              </a:rPr>
              <a:t>8. Összefoglaló archiváló/publikáló munkaterv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0" y="1698840"/>
            <a:ext cx="12191760" cy="5158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8.1. Az összes műszer által mért adat archiválása (visszakereshetőség)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8.2. Az összes konvertált adat saját mérőhelyre való teljes feldolgozása (visszakereshetőség)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8.3. Minden mérőhely teljes adatsorának előállítása mért (rögzített) adatokkal és/vagy napi 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átlagokkal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8.4. Egy mérőhely teljes adatsorából valamilyen szempontból jellemző rövidebb szakasz 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feldolgozása mért (rögzített) adatokkal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8.5. Több mérőhely valamilyen szempontból való együttes feldolgozása teljes adatsorokra napi 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átlagos adatokkal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8.6. Több mérőhely valamilyen szempontból való együttes feldolgozása jellemző, rövidebb 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adatsorokra mért (rögzített) adatokkal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8.7. Az összes adatsor teljes adatsorának közlése napi átlagokkal nyomtatott és/vagy digitális 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formában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8.8. Jellegzetes (pl. karsztárvíz esetében) kialakult árhullámok bemutatása a mérési (rögzítési) 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	</a:t>
            </a:r>
            <a:r>
              <a:rPr b="1" lang="hu-HU" sz="2400" spc="-1" strike="noStrike">
                <a:solidFill>
                  <a:srgbClr val="000000"/>
                </a:solidFill>
                <a:latin typeface="Calibri"/>
              </a:rPr>
              <a:t>gyakoriságú adatokkal nyomtatott és/vagy digitális formában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Kép 1" descr=""/>
          <p:cNvPicPr/>
          <p:nvPr/>
        </p:nvPicPr>
        <p:blipFill>
          <a:blip r:embed="rId1"/>
          <a:srcRect l="0" t="10536" r="0" b="0"/>
          <a:stretch/>
        </p:blipFill>
        <p:spPr>
          <a:xfrm>
            <a:off x="86760" y="105840"/>
            <a:ext cx="5280120" cy="267732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  <p:sp>
        <p:nvSpPr>
          <p:cNvPr id="397" name="Szövegdoboz 3"/>
          <p:cNvSpPr/>
          <p:nvPr/>
        </p:nvSpPr>
        <p:spPr>
          <a:xfrm>
            <a:off x="5920920" y="0"/>
            <a:ext cx="494496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A Bükk karsztvízdomborzatának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tetőhelyzetében lévő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Nv-17 karsztvízfigyelő kút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napi átlagai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terep alatti mélységben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és abszolút értékben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Téglalap 6"/>
          <p:cNvSpPr/>
          <p:nvPr/>
        </p:nvSpPr>
        <p:spPr>
          <a:xfrm>
            <a:off x="0" y="3686400"/>
            <a:ext cx="5572800" cy="30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A Bükk karsztvízdomborzatának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tetőhelyzetében lévő Nv-17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karsztvízfigyelő kút napi átlagai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terep alatti mélységben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és jávorkúti napi csapadékadatokkal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Kép 4" descr=""/>
          <p:cNvPicPr/>
          <p:nvPr/>
        </p:nvPicPr>
        <p:blipFill>
          <a:blip r:embed="rId2"/>
          <a:stretch/>
        </p:blipFill>
        <p:spPr>
          <a:xfrm>
            <a:off x="5895360" y="2677680"/>
            <a:ext cx="6210000" cy="405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/>
          </p:nvPr>
        </p:nvSpPr>
        <p:spPr>
          <a:xfrm>
            <a:off x="0" y="1790640"/>
            <a:ext cx="12191760" cy="5067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65120" indent="-28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hu-HU" sz="3100" spc="-1" strike="noStrike">
                <a:solidFill>
                  <a:srgbClr val="000000"/>
                </a:solidFill>
                <a:latin typeface="Calibri"/>
              </a:rPr>
              <a:t>A karsztvízre települt vízművekben a víztermelés biztonsága az elvártnál alacsonyabb volt a hosszú (1980-tól tartó) aszályos időszak miatt. </a:t>
            </a:r>
            <a:endParaRPr b="0" lang="hu-HU" sz="3100" spc="-1" strike="noStrike">
              <a:solidFill>
                <a:srgbClr val="000000"/>
              </a:solidFill>
              <a:latin typeface="Calibri"/>
            </a:endParaRPr>
          </a:p>
          <a:p>
            <a:pPr marL="465120" indent="-28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hu-HU" sz="3100" spc="-1" strike="noStrike">
                <a:solidFill>
                  <a:srgbClr val="000000"/>
                </a:solidFill>
                <a:latin typeface="Calibri"/>
              </a:rPr>
              <a:t>Az ÉVIZIG (Stéfán Márton főmérnök) úgy vélte, hogy a monitoring kutak működtetése és a rendszeres előrejelzése segíthet a karsztvíztermelők, ill. a Hernád partiszűrésű vizeit kitermelő vízellátó rendszerek egymást szükség esetén kiváltó együtt-dolgozásának, azaz a vízellátás biztonságának.  </a:t>
            </a:r>
            <a:endParaRPr b="0" lang="hu-HU" sz="3100" spc="-1" strike="noStrike">
              <a:solidFill>
                <a:srgbClr val="000000"/>
              </a:solidFill>
              <a:latin typeface="Calibri"/>
            </a:endParaRPr>
          </a:p>
          <a:p>
            <a:pPr marL="465120" indent="-285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hu-HU" sz="3100" spc="-1" strike="noStrike">
                <a:solidFill>
                  <a:srgbClr val="000000"/>
                </a:solidFill>
                <a:latin typeface="Calibri"/>
              </a:rPr>
              <a:t>Az ÉVIZIG 1992-ben felkérte az érintett vízműveket, ill. a Miskolci Egyetemet </a:t>
            </a:r>
            <a:r>
              <a:rPr b="1" i="1" lang="hu-HU" sz="3100" spc="-1" strike="noStrike" u="sng">
                <a:solidFill>
                  <a:srgbClr val="ff0000"/>
                </a:solidFill>
                <a:uFillTx/>
                <a:latin typeface="Calibri"/>
              </a:rPr>
              <a:t>a víztermelési előrejelző rendszer kidolgozására és hosszútávú működtetésére. </a:t>
            </a:r>
            <a:r>
              <a:rPr b="0" lang="hu-HU" sz="3100" spc="-1" strike="noStrike">
                <a:solidFill>
                  <a:srgbClr val="cc9900"/>
                </a:solidFill>
                <a:latin typeface="Calibri"/>
              </a:rPr>
              <a:t>(Az anyagi támogatást egy  későbbi táblázat mutatja, időbeli változásában a kezdetektől máig.)</a:t>
            </a:r>
            <a:endParaRPr b="0" lang="hu-HU" sz="3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title"/>
          </p:nvPr>
        </p:nvSpPr>
        <p:spPr>
          <a:xfrm>
            <a:off x="2660040" y="101520"/>
            <a:ext cx="8889480" cy="1777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i="1" lang="hu-HU" sz="4400" spc="-1" strike="noStrike">
                <a:solidFill>
                  <a:srgbClr val="000000"/>
                </a:solidFill>
                <a:latin typeface="Calibri Light"/>
              </a:rPr>
              <a:t>A Bükki Karsztvízszint Észlelő Rendszer</a:t>
            </a:r>
            <a:br>
              <a:rPr sz="4400"/>
            </a:br>
            <a:r>
              <a:rPr b="1" i="1" lang="hu-HU" sz="4400" spc="-1" strike="noStrike">
                <a:solidFill>
                  <a:srgbClr val="000000"/>
                </a:solidFill>
                <a:latin typeface="Calibri Light"/>
              </a:rPr>
              <a:t>(BKÉR) célja, fő feladata 1992-től 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Num" idx="1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D8D3FC18-EE49-46B8-B8EA-689E6ECAF5A1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1" name="Szövegdoboz 3"/>
          <p:cNvSpPr/>
          <p:nvPr/>
        </p:nvSpPr>
        <p:spPr>
          <a:xfrm>
            <a:off x="0" y="1947240"/>
            <a:ext cx="2287440" cy="411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A hidrológiai év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azonos napjain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mért vízszintek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az Nv-17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figyelőkútban,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az átlagok,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valamint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a maximumokból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és minimumokból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szerkesztett 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burkológörbék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200" spc="-1" strike="noStrike">
                <a:solidFill>
                  <a:srgbClr val="000000"/>
                </a:solidFill>
                <a:latin typeface="Calibri"/>
              </a:rPr>
              <a:t>1992-2024.</a:t>
            </a:r>
            <a:endParaRPr b="0" lang="hu-H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2" name="Kép 2" descr=""/>
          <p:cNvPicPr/>
          <p:nvPr/>
        </p:nvPicPr>
        <p:blipFill>
          <a:blip r:embed="rId1"/>
          <a:stretch/>
        </p:blipFill>
        <p:spPr>
          <a:xfrm>
            <a:off x="2279880" y="357840"/>
            <a:ext cx="9911880" cy="649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Num" idx="1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752722DA-A495-4E50-BEE7-CF79F978DD5D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4" name="Szövegdoboz 3"/>
          <p:cNvSpPr/>
          <p:nvPr/>
        </p:nvSpPr>
        <p:spPr>
          <a:xfrm>
            <a:off x="67320" y="1712520"/>
            <a:ext cx="2656080" cy="520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Az évi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csapadékok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alapján kijelölt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szakaszokhoz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illesztett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vízszint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szakaszok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a Nv-17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karsztvízszint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figyelő kútban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1992-2024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2800" spc="-1" strike="noStrike">
                <a:solidFill>
                  <a:srgbClr val="000000"/>
                </a:solidFill>
                <a:latin typeface="Calibri"/>
              </a:rPr>
              <a:t>között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5" name="Kép 4" descr=""/>
          <p:cNvPicPr/>
          <p:nvPr/>
        </p:nvPicPr>
        <p:blipFill>
          <a:blip r:embed="rId1"/>
          <a:stretch/>
        </p:blipFill>
        <p:spPr>
          <a:xfrm>
            <a:off x="2621160" y="596520"/>
            <a:ext cx="9570240" cy="627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Num" idx="1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AA5203E0-35EE-41B6-9F9A-4333212132D0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7" name="Kép 3" descr=""/>
          <p:cNvPicPr/>
          <p:nvPr/>
        </p:nvPicPr>
        <p:blipFill>
          <a:blip r:embed="rId1"/>
          <a:stretch/>
        </p:blipFill>
        <p:spPr>
          <a:xfrm>
            <a:off x="1981080" y="168840"/>
            <a:ext cx="9942120" cy="651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Tartalom helye 3" descr=""/>
          <p:cNvPicPr/>
          <p:nvPr/>
        </p:nvPicPr>
        <p:blipFill>
          <a:blip r:embed="rId1"/>
          <a:stretch/>
        </p:blipFill>
        <p:spPr>
          <a:xfrm>
            <a:off x="2450520" y="636120"/>
            <a:ext cx="9820440" cy="622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Tartalom helye 3" descr=""/>
          <p:cNvPicPr/>
          <p:nvPr/>
        </p:nvPicPr>
        <p:blipFill>
          <a:blip r:embed="rId1"/>
          <a:stretch/>
        </p:blipFill>
        <p:spPr>
          <a:xfrm>
            <a:off x="5030640" y="151560"/>
            <a:ext cx="7038360" cy="4320360"/>
          </a:xfrm>
          <a:prstGeom prst="rect">
            <a:avLst/>
          </a:prstGeom>
          <a:ln w="0">
            <a:noFill/>
          </a:ln>
        </p:spPr>
      </p:pic>
      <p:pic>
        <p:nvPicPr>
          <p:cNvPr id="410" name="Tartalom helye 3" descr=""/>
          <p:cNvPicPr/>
          <p:nvPr/>
        </p:nvPicPr>
        <p:blipFill>
          <a:blip r:embed="rId2"/>
          <a:stretch/>
        </p:blipFill>
        <p:spPr>
          <a:xfrm>
            <a:off x="0" y="2643480"/>
            <a:ext cx="6430320" cy="421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ldNum" idx="1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CD236352-6EC5-45A3-8A00-29233908DA2F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2" name="Szövegdoboz 3"/>
          <p:cNvSpPr/>
          <p:nvPr/>
        </p:nvSpPr>
        <p:spPr>
          <a:xfrm>
            <a:off x="128520" y="1886040"/>
            <a:ext cx="2432160" cy="545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Figyelőkutak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(Nv-17;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Tbp-1= Rh-1)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és források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(Szinva;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Garadna)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reagálása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a jávorkúti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napi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csapadékra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32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Kép 5" descr=""/>
          <p:cNvPicPr/>
          <p:nvPr/>
        </p:nvPicPr>
        <p:blipFill>
          <a:blip r:embed="rId1"/>
          <a:srcRect l="0" t="3458" r="0" b="0"/>
          <a:stretch/>
        </p:blipFill>
        <p:spPr>
          <a:xfrm>
            <a:off x="2752920" y="194760"/>
            <a:ext cx="9438840" cy="654948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sldNum" idx="2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FA4E5F65-5587-4C38-A922-DA59C27AE3D0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5" name="Szövegdoboz 3"/>
          <p:cNvSpPr/>
          <p:nvPr/>
        </p:nvSpPr>
        <p:spPr>
          <a:xfrm>
            <a:off x="0" y="2252160"/>
            <a:ext cx="2646720" cy="426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A 2006. évi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nyári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karsztárvíz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barlangi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mérőhelyeken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a 15 perces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mérések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hu-HU" sz="3200" spc="-1" strike="noStrike">
                <a:solidFill>
                  <a:srgbClr val="000000"/>
                </a:solidFill>
                <a:latin typeface="Calibri"/>
              </a:rPr>
              <a:t>adataival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 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6" name="Kép 4" descr=""/>
          <p:cNvPicPr/>
          <p:nvPr/>
        </p:nvPicPr>
        <p:blipFill>
          <a:blip r:embed="rId1"/>
          <a:srcRect l="0" t="6429" r="0" b="0"/>
          <a:stretch/>
        </p:blipFill>
        <p:spPr>
          <a:xfrm>
            <a:off x="2647080" y="77040"/>
            <a:ext cx="9544680" cy="669888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Num" idx="2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364ED696-3A02-4752-8C0D-24986327AE61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Szövegdoboz 3"/>
          <p:cNvSpPr/>
          <p:nvPr/>
        </p:nvSpPr>
        <p:spPr>
          <a:xfrm>
            <a:off x="173160" y="1886400"/>
            <a:ext cx="2723760" cy="48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Az István-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lápai-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barlang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4. szifonjában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mért relatív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vízszint (a tetőpont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a szifon felső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pereme), a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vízhőmérséklet  és a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víz vezetőképesség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változás a tavaszi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hóolvadáskor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hu-HU" sz="2400" spc="-1" strike="noStrike">
                <a:solidFill>
                  <a:srgbClr val="000000"/>
                </a:solidFill>
                <a:latin typeface="Calibri"/>
              </a:rPr>
              <a:t>2006-ban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Kép 5" descr=""/>
          <p:cNvPicPr/>
          <p:nvPr/>
        </p:nvPicPr>
        <p:blipFill>
          <a:blip r:embed="rId1"/>
          <a:srcRect l="0" t="12729" r="0" b="0"/>
          <a:stretch/>
        </p:blipFill>
        <p:spPr>
          <a:xfrm>
            <a:off x="2156040" y="119520"/>
            <a:ext cx="5919120" cy="328716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  <p:pic>
        <p:nvPicPr>
          <p:cNvPr id="420" name="Kép 6" descr=""/>
          <p:cNvPicPr/>
          <p:nvPr/>
        </p:nvPicPr>
        <p:blipFill>
          <a:blip r:embed="rId2"/>
          <a:srcRect l="0" t="12337" r="0" b="0"/>
          <a:stretch/>
        </p:blipFill>
        <p:spPr>
          <a:xfrm>
            <a:off x="5375520" y="2963880"/>
            <a:ext cx="6815880" cy="382608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Tartalom helye 3" descr=""/>
          <p:cNvPicPr/>
          <p:nvPr/>
        </p:nvPicPr>
        <p:blipFill>
          <a:blip r:embed="rId1"/>
          <a:stretch/>
        </p:blipFill>
        <p:spPr>
          <a:xfrm>
            <a:off x="2349720" y="407520"/>
            <a:ext cx="9842040" cy="645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2395440" y="411840"/>
            <a:ext cx="9796320" cy="1121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Autofit/>
          </a:bodyPr>
          <a:p>
            <a:pPr indent="0"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hu-HU" sz="3200" spc="-1" strike="noStrike">
                <a:solidFill>
                  <a:srgbClr val="31414b"/>
                </a:solidFill>
                <a:latin typeface="Constantia"/>
                <a:ea typeface="Constantia"/>
              </a:rPr>
              <a:t>A kácsi csigafauna alapvető vízellátásának forrása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3" name="Kép 3" descr=""/>
          <p:cNvPicPr/>
          <p:nvPr/>
        </p:nvPicPr>
        <p:blipFill>
          <a:blip r:embed="rId1"/>
          <a:stretch/>
        </p:blipFill>
        <p:spPr>
          <a:xfrm>
            <a:off x="2706120" y="1596960"/>
            <a:ext cx="8445240" cy="518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811D1185-B0F0-4579-82AD-163E443B59B5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0" name="Szövegdoboz 2"/>
          <p:cNvSpPr/>
          <p:nvPr/>
        </p:nvSpPr>
        <p:spPr>
          <a:xfrm>
            <a:off x="2534760" y="701280"/>
            <a:ext cx="955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600" spc="-1" strike="noStrike">
                <a:solidFill>
                  <a:srgbClr val="ffff00"/>
                </a:solidFill>
                <a:latin typeface="Calibri"/>
              </a:rPr>
              <a:t>A mérőrendszer és adatainak feldolgozási vázlata 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églalap 3"/>
          <p:cNvSpPr/>
          <p:nvPr/>
        </p:nvSpPr>
        <p:spPr>
          <a:xfrm>
            <a:off x="190080" y="2201040"/>
            <a:ext cx="12001680" cy="398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1. A vizsgált terület lehatárolása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2. A mérő-feldolgozó rendszer elemei/részei/támogatói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3. Mérési helyek típusai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4. Mérési formák/műszerezettség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5. Mért paraméterek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6. Mérések időtartama/hossza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7. Feldolgozási formák (kinyerés, ellenőrzés, konvertálás, felhasználás)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8. Összefoglaló archiváló/publikáló (teljes feldolgozási) munkaterv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zövegdoboz 1"/>
          <p:cNvSpPr/>
          <p:nvPr/>
        </p:nvSpPr>
        <p:spPr>
          <a:xfrm>
            <a:off x="3193200" y="6021720"/>
            <a:ext cx="42030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ffff00"/>
                </a:solidFill>
                <a:latin typeface="Calibri"/>
              </a:rPr>
              <a:t>Köszönöm a figyelmet!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5" name="Kép 4" descr="A képen szöveg, bélyeg, Betűtípus, embléma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0" y="0"/>
            <a:ext cx="4865400" cy="3498120"/>
          </a:xfrm>
          <a:prstGeom prst="rect">
            <a:avLst/>
          </a:prstGeom>
          <a:ln w="0">
            <a:noFill/>
          </a:ln>
        </p:spPr>
      </p:pic>
      <p:pic>
        <p:nvPicPr>
          <p:cNvPr id="426" name="Kép 6" descr="A képen ruházat, személy, kültéri, ember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7767000" y="460440"/>
            <a:ext cx="4417560" cy="5890320"/>
          </a:xfrm>
          <a:prstGeom prst="rect">
            <a:avLst/>
          </a:prstGeom>
          <a:ln w="0">
            <a:noFill/>
          </a:ln>
        </p:spPr>
      </p:pic>
      <p:sp>
        <p:nvSpPr>
          <p:cNvPr id="427" name="Szövegdoboz 7"/>
          <p:cNvSpPr/>
          <p:nvPr/>
        </p:nvSpPr>
        <p:spPr>
          <a:xfrm>
            <a:off x="11520" y="3975480"/>
            <a:ext cx="578628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A Szeleta Park Látogatóközpont „elődjében”,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a „Keleti kapu” kiállítótermében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tartott bélyeg- és képeslap kiállítás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meghívója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Szövegdoboz 8"/>
          <p:cNvSpPr/>
          <p:nvPr/>
        </p:nvSpPr>
        <p:spPr>
          <a:xfrm>
            <a:off x="4865760" y="40680"/>
            <a:ext cx="732600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000" spc="-1" strike="noStrike">
                <a:solidFill>
                  <a:srgbClr val="ffff00"/>
                </a:solidFill>
                <a:latin typeface="Calibri"/>
              </a:rPr>
              <a:t>Hallgatói tanulmányút és mérési bemutató </a:t>
            </a:r>
            <a:endParaRPr b="0" lang="hu-HU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3000" spc="-1" strike="noStrike">
                <a:solidFill>
                  <a:srgbClr val="ffff00"/>
                </a:solidFill>
                <a:latin typeface="Calibri"/>
              </a:rPr>
              <a:t>az Nv-17 kútnál</a:t>
            </a:r>
            <a:endParaRPr b="0" lang="hu-HU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Num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DFE14964-C014-4B42-A7D7-1CE0B43D0C7C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3" name="Kép 2" descr=""/>
          <p:cNvPicPr/>
          <p:nvPr/>
        </p:nvPicPr>
        <p:blipFill>
          <a:blip r:embed="rId1"/>
          <a:srcRect l="0" t="2809" r="0" b="0"/>
          <a:stretch/>
        </p:blipFill>
        <p:spPr>
          <a:xfrm>
            <a:off x="4187160" y="0"/>
            <a:ext cx="8004600" cy="6857640"/>
          </a:xfrm>
          <a:prstGeom prst="rect">
            <a:avLst/>
          </a:prstGeom>
          <a:ln w="9525">
            <a:solidFill>
              <a:srgbClr val="bfbfbf"/>
            </a:solidFill>
            <a:round/>
          </a:ln>
        </p:spPr>
      </p:pic>
      <p:sp>
        <p:nvSpPr>
          <p:cNvPr id="344" name="Szövegdoboz 3"/>
          <p:cNvSpPr/>
          <p:nvPr/>
        </p:nvSpPr>
        <p:spPr>
          <a:xfrm>
            <a:off x="695160" y="2415960"/>
            <a:ext cx="2663640" cy="30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Bükki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karsztvíztestek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(OVF adatok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alapján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Hernádi B.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2017)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Szövegdoboz 4"/>
          <p:cNvSpPr/>
          <p:nvPr/>
        </p:nvSpPr>
        <p:spPr>
          <a:xfrm>
            <a:off x="2454840" y="571680"/>
            <a:ext cx="17316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1. A vizsgált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ffff00"/>
                </a:solidFill>
                <a:latin typeface="Calibri"/>
              </a:rPr>
              <a:t>terület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Tartalom helye 3" descr=""/>
          <p:cNvPicPr/>
          <p:nvPr/>
        </p:nvPicPr>
        <p:blipFill>
          <a:blip r:embed="rId1"/>
          <a:stretch/>
        </p:blipFill>
        <p:spPr>
          <a:xfrm>
            <a:off x="2430360" y="438120"/>
            <a:ext cx="9761040" cy="6435720"/>
          </a:xfrm>
          <a:prstGeom prst="rect">
            <a:avLst/>
          </a:prstGeom>
          <a:ln w="0">
            <a:noFill/>
          </a:ln>
        </p:spPr>
      </p:pic>
      <p:sp>
        <p:nvSpPr>
          <p:cNvPr id="347" name="Téglalap 1"/>
          <p:cNvSpPr/>
          <p:nvPr/>
        </p:nvSpPr>
        <p:spPr>
          <a:xfrm>
            <a:off x="112320" y="1857240"/>
            <a:ext cx="2341800" cy="49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Az 1978-1981-ben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a miskolci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védőidom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elkészítése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érdekében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fúrt 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Böcker Tivadar-féle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Calibri"/>
              </a:rPr>
              <a:t>figyelőkutak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Szövegdoboz 4"/>
          <p:cNvSpPr/>
          <p:nvPr/>
        </p:nvSpPr>
        <p:spPr>
          <a:xfrm>
            <a:off x="2570040" y="538920"/>
            <a:ext cx="19537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hu-HU" sz="1800" spc="-1" strike="noStrike">
                <a:solidFill>
                  <a:srgbClr val="0033cc"/>
                </a:solidFill>
                <a:latin typeface="Calibri"/>
              </a:rPr>
              <a:t>Ma már nem mért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1800" spc="-1" strike="noStrike">
                <a:solidFill>
                  <a:srgbClr val="ff0000"/>
                </a:solidFill>
                <a:latin typeface="Calibri"/>
              </a:rPr>
              <a:t>Ma is mért Nv17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hu-HU" sz="1800" spc="-1" strike="noStrike">
                <a:solidFill>
                  <a:srgbClr val="ff0000"/>
                </a:solidFill>
                <a:latin typeface="Calibri"/>
              </a:rPr>
              <a:t>Rh-1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49" name="Egyenes összekötő nyíllal 6"/>
          <p:cNvCxnSpPr/>
          <p:nvPr/>
        </p:nvCxnSpPr>
        <p:spPr>
          <a:xfrm>
            <a:off x="4497120" y="1665000"/>
            <a:ext cx="1913400" cy="1155240"/>
          </a:xfrm>
          <a:prstGeom prst="straightConnector1">
            <a:avLst/>
          </a:prstGeom>
          <a:ln w="57150">
            <a:solidFill>
              <a:srgbClr val="ff0000"/>
            </a:solidFill>
            <a:tailEnd len="med" type="triangle" w="med"/>
          </a:ln>
        </p:spPr>
      </p:cxnSp>
      <p:cxnSp>
        <p:nvCxnSpPr>
          <p:cNvPr id="350" name="Egyenes összekötő nyíllal 9"/>
          <p:cNvCxnSpPr>
            <a:stCxn id="348" idx="3"/>
          </p:cNvCxnSpPr>
          <p:nvPr/>
        </p:nvCxnSpPr>
        <p:spPr>
          <a:xfrm>
            <a:off x="4523760" y="1132200"/>
            <a:ext cx="1126440" cy="725400"/>
          </a:xfrm>
          <a:prstGeom prst="straightConnector1">
            <a:avLst/>
          </a:prstGeom>
          <a:ln w="57150">
            <a:solidFill>
              <a:srgbClr val="ff0000"/>
            </a:solidFill>
            <a:tailEnd len="med" type="triangle" w="med"/>
          </a:ln>
        </p:spPr>
      </p:cxnSp>
      <p:cxnSp>
        <p:nvCxnSpPr>
          <p:cNvPr id="351" name="Egyenes összekötő nyíllal 14"/>
          <p:cNvCxnSpPr/>
          <p:nvPr/>
        </p:nvCxnSpPr>
        <p:spPr>
          <a:xfrm>
            <a:off x="4497120" y="727920"/>
            <a:ext cx="1913400" cy="1011600"/>
          </a:xfrm>
          <a:prstGeom prst="straightConnector1">
            <a:avLst/>
          </a:prstGeom>
          <a:ln w="57150">
            <a:solidFill>
              <a:srgbClr val="0033cc"/>
            </a:solidFill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Kép 3" descr="20140902-mind-M 250 000_ver_1.11.jpg"/>
          <p:cNvPicPr/>
          <p:nvPr/>
        </p:nvPicPr>
        <p:blipFill>
          <a:blip r:embed="rId1"/>
          <a:stretch/>
        </p:blipFill>
        <p:spPr>
          <a:xfrm>
            <a:off x="2627640" y="96120"/>
            <a:ext cx="9564120" cy="6769440"/>
          </a:xfrm>
          <a:prstGeom prst="rect">
            <a:avLst/>
          </a:prstGeom>
          <a:ln w="9525">
            <a:noFill/>
          </a:ln>
        </p:spPr>
      </p:pic>
      <p:sp>
        <p:nvSpPr>
          <p:cNvPr id="353" name="Rectangle 2"/>
          <p:cNvSpPr/>
          <p:nvPr/>
        </p:nvSpPr>
        <p:spPr>
          <a:xfrm>
            <a:off x="0" y="1709640"/>
            <a:ext cx="2627280" cy="5051880"/>
          </a:xfrm>
          <a:prstGeom prst="rect">
            <a:avLst/>
          </a:prstGeom>
          <a:solidFill>
            <a:srgbClr val="ffff00"/>
          </a:solidFill>
          <a:ln w="9525">
            <a:solidFill>
              <a:srgbClr val="d60093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000000"/>
                </a:solidFill>
                <a:latin typeface="Arial"/>
              </a:rPr>
              <a:t>A BKÉR mérőhelyek (karikázva) és egyéb kutak, figyelőkutak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000000"/>
                </a:solidFill>
                <a:latin typeface="Arial"/>
              </a:rPr>
              <a:t>(Hernádi B. és 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000000"/>
                </a:solidFill>
                <a:latin typeface="Arial"/>
              </a:rPr>
              <a:t>Lénárt L. 2014,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de  további 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1 mezőkövesdi,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1 egerszalóki, 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2 egri,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3 demjéni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160" spc="-1" strike="noStrike">
                <a:solidFill>
                  <a:srgbClr val="ff0000"/>
                </a:solidFill>
                <a:latin typeface="Arial"/>
              </a:rPr>
              <a:t>termálkarsztkúttal)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Ellipszis 1"/>
          <p:cNvSpPr/>
          <p:nvPr/>
        </p:nvSpPr>
        <p:spPr>
          <a:xfrm>
            <a:off x="3965760" y="4472640"/>
            <a:ext cx="2742840" cy="22888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5" name="Ellipszis 4"/>
          <p:cNvSpPr/>
          <p:nvPr/>
        </p:nvSpPr>
        <p:spPr>
          <a:xfrm>
            <a:off x="8468280" y="2514600"/>
            <a:ext cx="914040" cy="91404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566B6F25-B569-44E4-B9CD-BFA31C5ADCB1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Szövegdoboz 2"/>
          <p:cNvSpPr/>
          <p:nvPr/>
        </p:nvSpPr>
        <p:spPr>
          <a:xfrm>
            <a:off x="2493360" y="701280"/>
            <a:ext cx="94957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ffff00"/>
                </a:solidFill>
                <a:latin typeface="Calibri"/>
              </a:rPr>
              <a:t>2. A mérő-feldolgozó rendszer elemei/részei/támogatói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Téglalap 3"/>
          <p:cNvSpPr/>
          <p:nvPr/>
        </p:nvSpPr>
        <p:spPr>
          <a:xfrm>
            <a:off x="0" y="1770120"/>
            <a:ext cx="121917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 A mérő-feldolgozó rendszer elemei/részei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2.1. A Miskolci Egyetem (ME) önálló terepi mérései és azok feldolgozásai bükki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víztermelők megbízásából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2.2. A ME közös terepi mérései és azok egyetemi feldolgozásai projektek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keretében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2.3. Egyéni kutatások keretében végzett rövid idejű, „expedíciós” mérések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2.4. Kapott terepi (intézményi) mérések, miskolci egyetemi feldolgozások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2.5. DNy-i Bükk egyéni mérései, egyéni kapcsolatok keretében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        </a:t>
            </a: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(Egerszalók, Demjén)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hu-HU" sz="2800" spc="-1" strike="noStrike">
                <a:solidFill>
                  <a:srgbClr val="000000"/>
                </a:solidFill>
                <a:latin typeface="Calibri"/>
              </a:rPr>
              <a:t>2.6. Üzemi mérések, melyek teljessé tehetnék a mérési rendszert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ldNum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hu-HU" sz="1800" spc="-1" strike="noStrike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E1C8AC29-BA73-4F8C-902E-DCB2BA53E9B4}" type="slidenum">
              <a:rPr b="0" lang="hu-HU" sz="1800" spc="-1" strike="noStrike">
                <a:solidFill>
                  <a:srgbClr val="000000"/>
                </a:solidFill>
                <a:latin typeface="Calibri"/>
              </a:rPr>
              <a:t>&lt;szám&gt;</a:t>
            </a:fld>
            <a:endParaRPr b="0" lang="hu-H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églalap 4"/>
          <p:cNvSpPr/>
          <p:nvPr/>
        </p:nvSpPr>
        <p:spPr>
          <a:xfrm>
            <a:off x="2589120" y="401040"/>
            <a:ext cx="94903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i="1" lang="hu-HU" sz="3600" spc="-1" strike="noStrike">
                <a:solidFill>
                  <a:srgbClr val="ffff00"/>
                </a:solidFill>
                <a:latin typeface="Calibri"/>
              </a:rPr>
              <a:t>A BKÉR támogatottsága és a MKGM (Mályi-Kistokaji Geotermikus Monitoring) jelentősége</a:t>
            </a:r>
            <a:endParaRPr b="0" lang="hu-H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1" name="Kép 2" descr=""/>
          <p:cNvPicPr/>
          <p:nvPr/>
        </p:nvPicPr>
        <p:blipFill>
          <a:blip r:embed="rId1"/>
          <a:stretch/>
        </p:blipFill>
        <p:spPr>
          <a:xfrm>
            <a:off x="67320" y="1705680"/>
            <a:ext cx="12056760" cy="5151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Kép 1" descr=""/>
          <p:cNvPicPr/>
          <p:nvPr/>
        </p:nvPicPr>
        <p:blipFill>
          <a:blip r:embed="rId1"/>
          <a:srcRect l="11080" t="0" r="19106" b="0"/>
          <a:stretch/>
        </p:blipFill>
        <p:spPr>
          <a:xfrm>
            <a:off x="8624160" y="18000"/>
            <a:ext cx="3569040" cy="3835800"/>
          </a:xfrm>
          <a:prstGeom prst="rect">
            <a:avLst/>
          </a:prstGeom>
          <a:ln w="0">
            <a:noFill/>
          </a:ln>
        </p:spPr>
      </p:pic>
      <p:pic>
        <p:nvPicPr>
          <p:cNvPr id="363" name="Kép 4" descr=""/>
          <p:cNvPicPr/>
          <p:nvPr/>
        </p:nvPicPr>
        <p:blipFill>
          <a:blip r:embed="rId2"/>
          <a:stretch/>
        </p:blipFill>
        <p:spPr>
          <a:xfrm>
            <a:off x="7615800" y="672480"/>
            <a:ext cx="2043360" cy="3570840"/>
          </a:xfrm>
          <a:prstGeom prst="rect">
            <a:avLst/>
          </a:prstGeom>
          <a:ln w="0">
            <a:noFill/>
          </a:ln>
        </p:spPr>
      </p:pic>
      <p:pic>
        <p:nvPicPr>
          <p:cNvPr id="364" name="Kép 9" descr=""/>
          <p:cNvPicPr/>
          <p:nvPr/>
        </p:nvPicPr>
        <p:blipFill>
          <a:blip r:embed="rId3"/>
          <a:stretch/>
        </p:blipFill>
        <p:spPr>
          <a:xfrm>
            <a:off x="5404320" y="689040"/>
            <a:ext cx="1907280" cy="3554280"/>
          </a:xfrm>
          <a:prstGeom prst="rect">
            <a:avLst/>
          </a:prstGeom>
          <a:ln w="0">
            <a:noFill/>
          </a:ln>
        </p:spPr>
      </p:pic>
      <p:pic>
        <p:nvPicPr>
          <p:cNvPr id="365" name="Kép 6" descr="A képen ruházat, személy, Emberi arc, kültéri látható&#10;&#10;Automatikusan generált leírás"/>
          <p:cNvPicPr/>
          <p:nvPr/>
        </p:nvPicPr>
        <p:blipFill>
          <a:blip r:embed="rId4"/>
          <a:stretch/>
        </p:blipFill>
        <p:spPr>
          <a:xfrm>
            <a:off x="3243240" y="2046240"/>
            <a:ext cx="2103840" cy="2358000"/>
          </a:xfrm>
          <a:prstGeom prst="rect">
            <a:avLst/>
          </a:prstGeom>
          <a:ln w="0">
            <a:noFill/>
          </a:ln>
        </p:spPr>
      </p:pic>
      <p:pic>
        <p:nvPicPr>
          <p:cNvPr id="366" name="Kép 8" descr="A képen kültéri, személy, hó, lábbelik látható&#10;&#10;Automatikusan generált leírás"/>
          <p:cNvPicPr/>
          <p:nvPr/>
        </p:nvPicPr>
        <p:blipFill>
          <a:blip r:embed="rId5"/>
          <a:srcRect l="7795" t="21315" r="19274" b="11552"/>
          <a:stretch/>
        </p:blipFill>
        <p:spPr>
          <a:xfrm>
            <a:off x="4964760" y="3916440"/>
            <a:ext cx="3933720" cy="2896560"/>
          </a:xfrm>
          <a:prstGeom prst="rect">
            <a:avLst/>
          </a:prstGeom>
          <a:ln w="0">
            <a:noFill/>
          </a:ln>
        </p:spPr>
      </p:pic>
      <p:pic>
        <p:nvPicPr>
          <p:cNvPr id="367" name="Kép 14" descr=""/>
          <p:cNvPicPr/>
          <p:nvPr/>
        </p:nvPicPr>
        <p:blipFill>
          <a:blip r:embed="rId6"/>
          <a:srcRect l="15490" t="0" r="0" b="0"/>
          <a:stretch/>
        </p:blipFill>
        <p:spPr>
          <a:xfrm>
            <a:off x="8816760" y="3848760"/>
            <a:ext cx="3409560" cy="3025800"/>
          </a:xfrm>
          <a:prstGeom prst="rect">
            <a:avLst/>
          </a:prstGeom>
          <a:ln w="0">
            <a:noFill/>
          </a:ln>
        </p:spPr>
      </p:pic>
      <p:sp>
        <p:nvSpPr>
          <p:cNvPr id="368" name="Téglalap 3"/>
          <p:cNvSpPr/>
          <p:nvPr/>
        </p:nvSpPr>
        <p:spPr>
          <a:xfrm>
            <a:off x="81720" y="0"/>
            <a:ext cx="5566320" cy="667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2160" spc="-1" strike="noStrike">
                <a:solidFill>
                  <a:srgbClr val="ff0000"/>
                </a:solidFill>
                <a:latin typeface="Calibri"/>
              </a:rPr>
              <a:t>3. Mérési helyek (kb. 120)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Vízmű forrásokban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Nem vízmű forrásokban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Barlangokban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Termelő/nem termelő hévízkutakban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Hidegvizű karsztvíz megfigyelő kutakban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2160" spc="-1" strike="noStrike">
                <a:solidFill>
                  <a:srgbClr val="ff0000"/>
                </a:solidFill>
                <a:latin typeface="Calibri"/>
              </a:rPr>
              <a:t>5. Mért paraméterek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Csapadékmérés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Léghőmérséklet 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Talajhőmérséklet 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Vízszint (víznyomás) 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Vízhőmérséklet 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Víz vezetőképesség mérés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2160" spc="-1" strike="noStrike">
                <a:solidFill>
                  <a:srgbClr val="ff0000"/>
                </a:solidFill>
                <a:latin typeface="Calibri"/>
              </a:rPr>
              <a:t>Mérések száma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Mérési gyakoriság 15-60 p (2005-től 15 p)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Nyers, mérési adatok kb. 23.000.000 db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Napi adatok vagy átlagok kb. 340.000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Adatbázisban kb. 12.000.000 db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hu-HU" sz="2160" spc="-1" strike="noStrike">
                <a:solidFill>
                  <a:srgbClr val="000000"/>
                </a:solidFill>
                <a:latin typeface="Calibri"/>
              </a:rPr>
              <a:t>Leghosszabb folyamatos adatsor </a:t>
            </a:r>
            <a:r>
              <a:rPr b="1" i="1" lang="hu-HU" sz="2160" spc="-1" strike="noStrike" u="sng">
                <a:solidFill>
                  <a:srgbClr val="ff0000"/>
                </a:solidFill>
                <a:uFillTx/>
                <a:latin typeface="Calibri"/>
              </a:rPr>
              <a:t>33 éves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hu-HU" sz="2160" spc="-1" strike="noStrike">
                <a:solidFill>
                  <a:srgbClr val="ff0000"/>
                </a:solidFill>
                <a:latin typeface="Calibri"/>
              </a:rPr>
              <a:t>8 db min. 29 (!!!) </a:t>
            </a:r>
            <a:r>
              <a:rPr b="0" lang="hu-HU" sz="2160" spc="-1" strike="noStrike">
                <a:solidFill>
                  <a:srgbClr val="ff0000"/>
                </a:solidFill>
                <a:latin typeface="Calibri"/>
              </a:rPr>
              <a:t>éves</a:t>
            </a:r>
            <a:r>
              <a:rPr b="1" lang="hu-HU" sz="216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hu-HU" sz="2160" spc="-1" strike="noStrike">
                <a:solidFill>
                  <a:srgbClr val="ff0000"/>
                </a:solidFill>
                <a:latin typeface="Calibri"/>
              </a:rPr>
              <a:t>folyamatos adatsor</a:t>
            </a:r>
            <a:endParaRPr b="0" lang="hu-HU" sz="21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2603880" y="182880"/>
            <a:ext cx="5987160" cy="457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0000" rIns="90000" tIns="45000" bIns="45000" anchor="t">
            <a:noAutofit/>
          </a:bodyPr>
          <a:p>
            <a:pPr indent="0" algn="ctr">
              <a:lnSpc>
                <a:spcPct val="85000"/>
              </a:lnSpc>
              <a:buNone/>
            </a:pPr>
            <a:r>
              <a:rPr b="1" lang="hu-HU" sz="3600" spc="-1" strike="noStrike">
                <a:solidFill>
                  <a:srgbClr val="262626"/>
                </a:solidFill>
                <a:latin typeface="Calibri Light"/>
              </a:rPr>
              <a:t>A mérési helyek típusai, formái</a:t>
            </a:r>
            <a:endParaRPr b="0" lang="hu-H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Ellipszis 9"/>
          <p:cNvSpPr/>
          <p:nvPr/>
        </p:nvSpPr>
        <p:spPr>
          <a:xfrm>
            <a:off x="6301080" y="2517840"/>
            <a:ext cx="1052280" cy="687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1" name="Ellipszis 10"/>
          <p:cNvSpPr/>
          <p:nvPr/>
        </p:nvSpPr>
        <p:spPr>
          <a:xfrm>
            <a:off x="9812880" y="48600"/>
            <a:ext cx="1434600" cy="2550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2" name="Ellipszis 16"/>
          <p:cNvSpPr/>
          <p:nvPr/>
        </p:nvSpPr>
        <p:spPr>
          <a:xfrm>
            <a:off x="3607560" y="3058560"/>
            <a:ext cx="1451880" cy="1184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3" name="Ellipszis 12"/>
          <p:cNvSpPr/>
          <p:nvPr/>
        </p:nvSpPr>
        <p:spPr>
          <a:xfrm>
            <a:off x="8415000" y="716760"/>
            <a:ext cx="1171440" cy="1631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4" name="Ellipszis 13"/>
          <p:cNvSpPr/>
          <p:nvPr/>
        </p:nvSpPr>
        <p:spPr>
          <a:xfrm>
            <a:off x="8218800" y="2725560"/>
            <a:ext cx="837000" cy="499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5" name="Ellipszis 2"/>
          <p:cNvSpPr/>
          <p:nvPr/>
        </p:nvSpPr>
        <p:spPr>
          <a:xfrm>
            <a:off x="10116000" y="5746320"/>
            <a:ext cx="2109960" cy="113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6" name="Ellipszis 15"/>
          <p:cNvSpPr/>
          <p:nvPr/>
        </p:nvSpPr>
        <p:spPr>
          <a:xfrm>
            <a:off x="6357600" y="5541480"/>
            <a:ext cx="2043360" cy="113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26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7f3e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defdbd"/>
      </a:accent5>
      <a:accent6>
        <a:srgbClr val="066306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6780</TotalTime>
  <Application>LibreOffice/7.5.8.2$Windows_X86_64 LibreOffice_project/f718d63693263970429a68f568db6046aaa9df01</Application>
  <AppVersion>15.0000</AppVersion>
  <Words>1101</Words>
  <Paragraphs>220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2021-01-25T12:39:01Z</dcterms:created>
  <dc:creator>Microsoft Office User</dc:creator>
  <dc:description/>
  <dc:language>hu-HU</dc:language>
  <cp:lastModifiedBy>Lénárt László</cp:lastModifiedBy>
  <dcterms:modified xsi:type="dcterms:W3CDTF">2024-05-06T05:24:39Z</dcterms:modified>
  <cp:revision>194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Szélesvásznú</vt:lpwstr>
  </property>
  <property fmtid="{D5CDD505-2E9C-101B-9397-08002B2CF9AE}" pid="4" name="Slides">
    <vt:i4>30</vt:i4>
  </property>
</Properties>
</file>